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2" r:id="rId4"/>
    <p:sldId id="289" r:id="rId5"/>
    <p:sldId id="297" r:id="rId6"/>
    <p:sldId id="299" r:id="rId7"/>
    <p:sldId id="296" r:id="rId8"/>
    <p:sldId id="291" r:id="rId9"/>
    <p:sldId id="295" r:id="rId10"/>
    <p:sldId id="298" r:id="rId11"/>
    <p:sldId id="300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5"/>
    <p:restoredTop sz="94626"/>
  </p:normalViewPr>
  <p:slideViewPr>
    <p:cSldViewPr snapToGrid="0">
      <p:cViewPr varScale="1">
        <p:scale>
          <a:sx n="158" d="100"/>
          <a:sy n="158" d="100"/>
        </p:scale>
        <p:origin x="14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bi.ac.uk/biomodel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2: </a:t>
            </a:r>
            <a:r>
              <a:rPr lang="en-US" sz="3200" b="1" u="sng" dirty="0"/>
              <a:t>Modeling Reaction Networks</a:t>
            </a: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7D1F-A4D4-4A43-8594-8BD7B5F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85" y="228600"/>
            <a:ext cx="8468315" cy="838200"/>
          </a:xfrm>
        </p:spPr>
        <p:txBody>
          <a:bodyPr/>
          <a:lstStyle/>
          <a:p>
            <a:r>
              <a:rPr lang="en-US" dirty="0"/>
              <a:t>From Reaction Network to System of 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3C4F4F-202D-BC4C-8BD6-DAE0BC36976A}"/>
              </a:ext>
            </a:extLst>
          </p:cNvPr>
          <p:cNvGrpSpPr/>
          <p:nvPr/>
        </p:nvGrpSpPr>
        <p:grpSpPr>
          <a:xfrm>
            <a:off x="467756" y="1029231"/>
            <a:ext cx="2702965" cy="1749285"/>
            <a:chOff x="1092200" y="938676"/>
            <a:chExt cx="6959600" cy="480807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2E2C8C4-A7B6-3643-9EE3-C0B66994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8EEC78-DBC5-D54E-A6CF-5F8190230B83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C820-898E-1A44-B45F-93E6DE86BC32}"/>
              </a:ext>
            </a:extLst>
          </p:cNvPr>
          <p:cNvSpPr/>
          <p:nvPr/>
        </p:nvSpPr>
        <p:spPr>
          <a:xfrm>
            <a:off x="3390564" y="952606"/>
            <a:ext cx="5417617" cy="25699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3285-9BF2-2A49-8B3D-14213DE7692E}"/>
              </a:ext>
            </a:extLst>
          </p:cNvPr>
          <p:cNvSpPr txBox="1"/>
          <p:nvPr/>
        </p:nvSpPr>
        <p:spPr>
          <a:xfrm>
            <a:off x="3269294" y="3466837"/>
            <a:ext cx="55388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Steps in converting from reactions to species 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expression for reaction fluxes from kinetic laws.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species fluxes (LHS) in terms of reaction fluxes. This is available in the stoichiometry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Substitute (1) into (2).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EB59-E4F8-C944-A3B2-30DD6867CF70}"/>
              </a:ext>
            </a:extLst>
          </p:cNvPr>
          <p:cNvGrpSpPr/>
          <p:nvPr/>
        </p:nvGrpSpPr>
        <p:grpSpPr>
          <a:xfrm>
            <a:off x="325726" y="3445184"/>
            <a:ext cx="1863075" cy="1311518"/>
            <a:chOff x="511842" y="3259068"/>
            <a:chExt cx="1863075" cy="1311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/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90" r="-4138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1F05C0-C4BF-234A-8B7E-AEC187AFD304}"/>
                </a:ext>
              </a:extLst>
            </p:cNvPr>
            <p:cNvSpPr txBox="1"/>
            <p:nvPr/>
          </p:nvSpPr>
          <p:spPr>
            <a:xfrm>
              <a:off x="511842" y="3259068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System of ODEs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787984-E765-414F-B896-CE21E964D39A}"/>
                </a:ext>
              </a:extLst>
            </p:cNvPr>
            <p:cNvGrpSpPr/>
            <p:nvPr/>
          </p:nvGrpSpPr>
          <p:grpSpPr>
            <a:xfrm>
              <a:off x="1356751" y="3638791"/>
              <a:ext cx="45719" cy="269599"/>
              <a:chOff x="2620471" y="6182315"/>
              <a:chExt cx="45719" cy="26959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C008CD-B250-A443-AB82-6CF4522EDFA6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12104-84C1-DB4E-AA71-D6E0978DC8B0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EA93E1-81D1-6045-9A54-17AFD59D3E7D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2CC852-8789-154B-8523-6019914C32ED}"/>
                </a:ext>
              </a:extLst>
            </p:cNvPr>
            <p:cNvGrpSpPr/>
            <p:nvPr/>
          </p:nvGrpSpPr>
          <p:grpSpPr>
            <a:xfrm>
              <a:off x="1339219" y="4300987"/>
              <a:ext cx="45719" cy="269599"/>
              <a:chOff x="2620471" y="6182315"/>
              <a:chExt cx="45719" cy="26959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6AF2E5-0A8C-E943-B43F-048F0AC60FBE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FB9DFA-9FBB-0040-B46A-8701F4B990CE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CB94AA-43E0-8349-9E16-4D95425F7286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7D1F-A4D4-4A43-8594-8BD7B5F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85" y="228600"/>
            <a:ext cx="8468315" cy="838200"/>
          </a:xfrm>
        </p:spPr>
        <p:txBody>
          <a:bodyPr/>
          <a:lstStyle/>
          <a:p>
            <a:r>
              <a:rPr lang="en-US" sz="2800" dirty="0"/>
              <a:t>Example of Converting Reactions Network to 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C67E0-C481-1141-9AD9-84C0F9560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3285-9BF2-2A49-8B3D-14213DE7692E}"/>
              </a:ext>
            </a:extLst>
          </p:cNvPr>
          <p:cNvSpPr txBox="1"/>
          <p:nvPr/>
        </p:nvSpPr>
        <p:spPr>
          <a:xfrm>
            <a:off x="3261201" y="734465"/>
            <a:ext cx="55388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Steps in converting from reactions to species 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expression for reaction fluxes from kinetic laws.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species fluxes (LHS) in terms of reaction fluxes. This is available in the stoichiometry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Substitute (1) into (2).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379715-3F14-D94E-86A7-F570C3961E82}"/>
                  </a:ext>
                </a:extLst>
              </p:cNvPr>
              <p:cNvSpPr txBox="1"/>
              <p:nvPr/>
            </p:nvSpPr>
            <p:spPr>
              <a:xfrm>
                <a:off x="369753" y="4290855"/>
                <a:ext cx="4369851" cy="1759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System of ODEs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379715-3F14-D94E-86A7-F570C396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3" y="4290855"/>
                <a:ext cx="4369851" cy="1759392"/>
              </a:xfrm>
              <a:prstGeom prst="rect">
                <a:avLst/>
              </a:prstGeom>
              <a:blipFill>
                <a:blip r:embed="rId2"/>
                <a:stretch>
                  <a:fillRect l="-2616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7DDDC41-4604-2B4B-BA15-6389EBEC2815}"/>
              </a:ext>
            </a:extLst>
          </p:cNvPr>
          <p:cNvSpPr txBox="1"/>
          <p:nvPr/>
        </p:nvSpPr>
        <p:spPr>
          <a:xfrm>
            <a:off x="259330" y="3042099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J1: A + B -&gt; C; k1*A*B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J2: B -&gt; A; k2*B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J3: C -&gt; B; k3*C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F1FF82-59C4-294B-8693-56986234B1FD}"/>
              </a:ext>
            </a:extLst>
          </p:cNvPr>
          <p:cNvSpPr>
            <a:spLocks noChangeAspect="1"/>
          </p:cNvSpPr>
          <p:nvPr/>
        </p:nvSpPr>
        <p:spPr>
          <a:xfrm>
            <a:off x="469722" y="13779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CE4E01-6E79-664E-B4EF-964873533F43}"/>
              </a:ext>
            </a:extLst>
          </p:cNvPr>
          <p:cNvSpPr>
            <a:spLocks noChangeAspect="1"/>
          </p:cNvSpPr>
          <p:nvPr/>
        </p:nvSpPr>
        <p:spPr>
          <a:xfrm>
            <a:off x="1437684" y="17550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286E8E-FD6E-8345-A4ED-918B6A3061F5}"/>
              </a:ext>
            </a:extLst>
          </p:cNvPr>
          <p:cNvSpPr>
            <a:spLocks noChangeAspect="1"/>
          </p:cNvSpPr>
          <p:nvPr/>
        </p:nvSpPr>
        <p:spPr>
          <a:xfrm>
            <a:off x="2554679" y="103023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7CCC09-5CD3-8643-9D65-F3833C1DB0D4}"/>
              </a:ext>
            </a:extLst>
          </p:cNvPr>
          <p:cNvSpPr>
            <a:spLocks noChangeAspect="1"/>
          </p:cNvSpPr>
          <p:nvPr/>
        </p:nvSpPr>
        <p:spPr>
          <a:xfrm>
            <a:off x="1391832" y="981219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J1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6248ADB-A655-AD45-9551-3D6C073DAAEB}"/>
              </a:ext>
            </a:extLst>
          </p:cNvPr>
          <p:cNvCxnSpPr>
            <a:cxnSpLocks/>
            <a:stCxn id="9" idx="0"/>
            <a:endCxn id="16" idx="1"/>
          </p:cNvCxnSpPr>
          <p:nvPr/>
        </p:nvCxnSpPr>
        <p:spPr>
          <a:xfrm rot="5400000" flipH="1" flipV="1">
            <a:off x="892411" y="878570"/>
            <a:ext cx="213892" cy="78495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CCFDA9B-22DB-B147-8004-EEFE773FD335}"/>
              </a:ext>
            </a:extLst>
          </p:cNvPr>
          <p:cNvCxnSpPr>
            <a:cxnSpLocks/>
            <a:stCxn id="32" idx="0"/>
            <a:endCxn id="16" idx="2"/>
          </p:cNvCxnSpPr>
          <p:nvPr/>
        </p:nvCxnSpPr>
        <p:spPr>
          <a:xfrm rot="16200000" flipV="1">
            <a:off x="1370744" y="1550948"/>
            <a:ext cx="408069" cy="1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64D1D3-0506-5942-A989-2DC41BA764FD}"/>
              </a:ext>
            </a:extLst>
          </p:cNvPr>
          <p:cNvCxnSpPr>
            <a:stCxn id="16" idx="3"/>
            <a:endCxn id="33" idx="2"/>
          </p:cNvCxnSpPr>
          <p:nvPr/>
        </p:nvCxnSpPr>
        <p:spPr>
          <a:xfrm>
            <a:off x="1757592" y="1164099"/>
            <a:ext cx="797087" cy="329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BFD5C02-09BD-5A4B-BFAA-5BBD1610FBA6}"/>
              </a:ext>
            </a:extLst>
          </p:cNvPr>
          <p:cNvSpPr>
            <a:spLocks noChangeAspect="1"/>
          </p:cNvSpPr>
          <p:nvPr/>
        </p:nvSpPr>
        <p:spPr>
          <a:xfrm>
            <a:off x="999366" y="2393678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709912E-27C8-3141-94CC-8EAD600258C3}"/>
              </a:ext>
            </a:extLst>
          </p:cNvPr>
          <p:cNvCxnSpPr>
            <a:cxnSpLocks/>
            <a:stCxn id="32" idx="4"/>
            <a:endCxn id="39" idx="3"/>
          </p:cNvCxnSpPr>
          <p:nvPr/>
        </p:nvCxnSpPr>
        <p:spPr>
          <a:xfrm rot="5400000">
            <a:off x="1196390" y="2198104"/>
            <a:ext cx="547190" cy="20971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E24B7A9-77D2-0746-A148-052A97D04924}"/>
              </a:ext>
            </a:extLst>
          </p:cNvPr>
          <p:cNvCxnSpPr>
            <a:cxnSpLocks/>
            <a:stCxn id="39" idx="1"/>
            <a:endCxn id="9" idx="4"/>
          </p:cNvCxnSpPr>
          <p:nvPr/>
        </p:nvCxnSpPr>
        <p:spPr>
          <a:xfrm rot="10800000">
            <a:off x="606882" y="1652312"/>
            <a:ext cx="392484" cy="92424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F1F9A9D-B2E5-6840-8B17-B43D473177AE}"/>
              </a:ext>
            </a:extLst>
          </p:cNvPr>
          <p:cNvSpPr>
            <a:spLocks noChangeAspect="1"/>
          </p:cNvSpPr>
          <p:nvPr/>
        </p:nvSpPr>
        <p:spPr>
          <a:xfrm>
            <a:off x="1969411" y="1711332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J3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44DD09B-0C64-5D4A-8A4C-ABC45669981F}"/>
              </a:ext>
            </a:extLst>
          </p:cNvPr>
          <p:cNvCxnSpPr>
            <a:cxnSpLocks/>
            <a:stCxn id="33" idx="4"/>
            <a:endCxn id="48" idx="3"/>
          </p:cNvCxnSpPr>
          <p:nvPr/>
        </p:nvCxnSpPr>
        <p:spPr>
          <a:xfrm rot="5400000">
            <a:off x="2218675" y="1421047"/>
            <a:ext cx="589661" cy="3566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C1643CB-BA82-9A4F-9F26-5726A3D61F85}"/>
              </a:ext>
            </a:extLst>
          </p:cNvPr>
          <p:cNvCxnSpPr>
            <a:cxnSpLocks/>
            <a:stCxn id="48" idx="1"/>
            <a:endCxn id="32" idx="6"/>
          </p:cNvCxnSpPr>
          <p:nvPr/>
        </p:nvCxnSpPr>
        <p:spPr>
          <a:xfrm rot="10800000">
            <a:off x="1712005" y="1892208"/>
            <a:ext cx="257407" cy="200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1688C4D-5C51-B94D-B57F-400C18B314F9}"/>
              </a:ext>
            </a:extLst>
          </p:cNvPr>
          <p:cNvSpPr/>
          <p:nvPr/>
        </p:nvSpPr>
        <p:spPr>
          <a:xfrm>
            <a:off x="1182246" y="691914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k1*A*B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D4410E0-F2AB-954E-851F-BBB1BD12DE24}"/>
              </a:ext>
            </a:extLst>
          </p:cNvPr>
          <p:cNvSpPr/>
          <p:nvPr/>
        </p:nvSpPr>
        <p:spPr>
          <a:xfrm>
            <a:off x="1872164" y="1410515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k3*C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DC58CF-1AE5-0F47-83AC-4B9CDF4CC827}"/>
              </a:ext>
            </a:extLst>
          </p:cNvPr>
          <p:cNvSpPr/>
          <p:nvPr/>
        </p:nvSpPr>
        <p:spPr>
          <a:xfrm>
            <a:off x="860707" y="2101585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k2*B</a:t>
            </a:r>
          </a:p>
        </p:txBody>
      </p:sp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852D1752-1CCA-874B-A974-26C7F1BC6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38969"/>
              </p:ext>
            </p:extLst>
          </p:nvPr>
        </p:nvGraphicFramePr>
        <p:xfrm>
          <a:off x="2780966" y="2540948"/>
          <a:ext cx="304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666208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73753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497618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720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4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655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75">
                <a:extLst>
                  <a:ext uri="{FF2B5EF4-FFF2-40B4-BE49-F238E27FC236}">
                    <a16:creationId xmlns:a16="http://schemas.microsoft.com/office/drawing/2014/main" id="{90B32240-4CA8-A54A-80B3-F4BFFB63D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60729"/>
                  </p:ext>
                </p:extLst>
              </p:nvPr>
            </p:nvGraphicFramePr>
            <p:xfrm>
              <a:off x="6325210" y="2518064"/>
              <a:ext cx="163737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470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132906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k1*A*B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k2*B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k3*C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75">
                <a:extLst>
                  <a:ext uri="{FF2B5EF4-FFF2-40B4-BE49-F238E27FC236}">
                    <a16:creationId xmlns:a16="http://schemas.microsoft.com/office/drawing/2014/main" id="{90B32240-4CA8-A54A-80B3-F4BFFB63D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60729"/>
                  </p:ext>
                </p:extLst>
              </p:nvPr>
            </p:nvGraphicFramePr>
            <p:xfrm>
              <a:off x="6325210" y="2518064"/>
              <a:ext cx="163737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470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132906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06897" r="-23000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k1*A*B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00000" r="-23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k2*B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10345" r="-23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k3*C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334DDD8-9970-8A40-B8E9-4FCE0F572A99}"/>
                  </a:ext>
                </a:extLst>
              </p:cNvPr>
              <p:cNvSpPr txBox="1"/>
              <p:nvPr/>
            </p:nvSpPr>
            <p:spPr>
              <a:xfrm>
                <a:off x="3244909" y="2195355"/>
                <a:ext cx="25683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Stoichiometry Matrix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334DDD8-9970-8A40-B8E9-4FCE0F572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09" y="2195355"/>
                <a:ext cx="2568332" cy="338554"/>
              </a:xfrm>
              <a:prstGeom prst="rect">
                <a:avLst/>
              </a:prstGeom>
              <a:blipFill>
                <a:blip r:embed="rId4"/>
                <a:stretch>
                  <a:fillRect l="-1478" t="-3571" r="-49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4D0CBE-BC94-F04A-AB38-A07BF39B9715}"/>
                  </a:ext>
                </a:extLst>
              </p:cNvPr>
              <p:cNvSpPr txBox="1"/>
              <p:nvPr/>
            </p:nvSpPr>
            <p:spPr>
              <a:xfrm>
                <a:off x="6075096" y="2166932"/>
                <a:ext cx="1692002" cy="35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Flux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4D0CBE-BC94-F04A-AB38-A07BF39B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096" y="2166932"/>
                <a:ext cx="1692002" cy="357406"/>
              </a:xfrm>
              <a:prstGeom prst="rect">
                <a:avLst/>
              </a:prstGeom>
              <a:blipFill>
                <a:blip r:embed="rId5"/>
                <a:stretch>
                  <a:fillRect l="-2239" t="-6897" r="-74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DB226-AA72-2847-989F-B4E54BA42A9C}"/>
                  </a:ext>
                </a:extLst>
              </p:cNvPr>
              <p:cNvSpPr txBox="1"/>
              <p:nvPr/>
            </p:nvSpPr>
            <p:spPr>
              <a:xfrm>
                <a:off x="4568971" y="6156012"/>
                <a:ext cx="1880836" cy="421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Or,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DB226-AA72-2847-989F-B4E54BA4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71" y="6156012"/>
                <a:ext cx="1880836" cy="421590"/>
              </a:xfrm>
              <a:prstGeom prst="rect">
                <a:avLst/>
              </a:prstGeom>
              <a:blipFill>
                <a:blip r:embed="rId6"/>
                <a:stretch>
                  <a:fillRect l="-4054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Table 75">
                <a:extLst>
                  <a:ext uri="{FF2B5EF4-FFF2-40B4-BE49-F238E27FC236}">
                    <a16:creationId xmlns:a16="http://schemas.microsoft.com/office/drawing/2014/main" id="{F1496164-8461-B148-A2C0-A1EBDABA1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3591888"/>
                  </p:ext>
                </p:extLst>
              </p:nvPr>
            </p:nvGraphicFramePr>
            <p:xfrm>
              <a:off x="5137097" y="4475907"/>
              <a:ext cx="2532123" cy="15328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5758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966365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42036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1" name="Table 75">
                <a:extLst>
                  <a:ext uri="{FF2B5EF4-FFF2-40B4-BE49-F238E27FC236}">
                    <a16:creationId xmlns:a16="http://schemas.microsoft.com/office/drawing/2014/main" id="{F1496164-8461-B148-A2C0-A1EBDABA1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3591888"/>
                  </p:ext>
                </p:extLst>
              </p:nvPr>
            </p:nvGraphicFramePr>
            <p:xfrm>
              <a:off x="5137097" y="4475907"/>
              <a:ext cx="2532123" cy="15328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5758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966365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42036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113333" r="-35111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113333" r="-193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220690" r="-351111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220690" r="-1935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310000" r="-35111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310000" r="-193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E99F9B0-EDC5-5348-B7EE-C9BFEBF6A9D3}"/>
                  </a:ext>
                </a:extLst>
              </p:cNvPr>
              <p:cNvSpPr/>
              <p:nvPr/>
            </p:nvSpPr>
            <p:spPr>
              <a:xfrm>
                <a:off x="5138890" y="4148868"/>
                <a:ext cx="29375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Species Rate Equations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E99F9B0-EDC5-5348-B7EE-C9BFEBF6A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90" y="4148868"/>
                <a:ext cx="2937535" cy="338554"/>
              </a:xfrm>
              <a:prstGeom prst="rect">
                <a:avLst/>
              </a:prstGeom>
              <a:blipFill>
                <a:blip r:embed="rId8"/>
                <a:stretch>
                  <a:fillRect l="-86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AE583-EC27-0848-B4FB-4E565B7C6276}"/>
                  </a:ext>
                </a:extLst>
              </p:cNvPr>
              <p:cNvSpPr txBox="1"/>
              <p:nvPr/>
            </p:nvSpPr>
            <p:spPr>
              <a:xfrm>
                <a:off x="4572667" y="5089912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AE583-EC27-0848-B4FB-4E565B7C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67" y="5089912"/>
                <a:ext cx="4475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EB5393C-B503-4F46-A601-3325D0E66AC9}"/>
                  </a:ext>
                </a:extLst>
              </p:cNvPr>
              <p:cNvSpPr txBox="1"/>
              <p:nvPr/>
            </p:nvSpPr>
            <p:spPr>
              <a:xfrm>
                <a:off x="5902995" y="3143795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EB5393C-B503-4F46-A601-3325D0E6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95" y="3143795"/>
                <a:ext cx="43794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756616B1-5423-7049-8234-AB7F204F2250}"/>
              </a:ext>
            </a:extLst>
          </p:cNvPr>
          <p:cNvSpPr/>
          <p:nvPr/>
        </p:nvSpPr>
        <p:spPr>
          <a:xfrm>
            <a:off x="1940472" y="1377991"/>
            <a:ext cx="6909600" cy="5357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6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6" grpId="0"/>
      <p:bldP spid="77" grpId="0"/>
      <p:bldP spid="79" grpId="0"/>
      <p:bldP spid="82" grpId="0"/>
      <p:bldP spid="83" grpId="0"/>
      <p:bldP spid="84" grpId="0"/>
      <p:bldP spid="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Key modeling concepts</a:t>
            </a:r>
          </a:p>
          <a:p>
            <a:pPr marL="800100" lvl="1" indent="-342900">
              <a:spcBef>
                <a:spcPts val="0"/>
              </a:spcBef>
              <a:buSzPts val="3200"/>
              <a:buChar char="•"/>
            </a:pPr>
            <a:r>
              <a:rPr lang="en-US" dirty="0"/>
              <a:t>Reaction, parameter, compartment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Kinetic laws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err="1"/>
              <a:t>BioModels</a:t>
            </a: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Relate reaction network to a system of nonlinear differential equations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www.iubmb-nicholson.org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chart.html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6FC1F8A-3DC8-7147-A171-42912106AC8B}"/>
              </a:ext>
            </a:extLst>
          </p:cNvPr>
          <p:cNvSpPr/>
          <p:nvPr/>
        </p:nvSpPr>
        <p:spPr>
          <a:xfrm>
            <a:off x="408777" y="4044700"/>
            <a:ext cx="6717738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Function</a:t>
            </a: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(rate, species1, species2)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rate*species1*species2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J: A + B -&gt;C;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(k, A, B)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DAFEC-57FC-6F4A-9FF3-7BEAD01B9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D37B518A-7584-504A-968E-8192CEEA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4" y="345884"/>
            <a:ext cx="5665896" cy="179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2AD4B-13F2-1E43-BBC5-3F715F112710}"/>
              </a:ext>
            </a:extLst>
          </p:cNvPr>
          <p:cNvSpPr txBox="1"/>
          <p:nvPr/>
        </p:nvSpPr>
        <p:spPr>
          <a:xfrm>
            <a:off x="914401" y="2330508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 (parameter)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 = 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016F5-7280-7E46-B9DF-054BE90912B1}"/>
              </a:ext>
            </a:extLst>
          </p:cNvPr>
          <p:cNvSpPr txBox="1"/>
          <p:nvPr/>
        </p:nvSpPr>
        <p:spPr>
          <a:xfrm>
            <a:off x="3428328" y="228636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Chemical species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species A, 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566C4-5132-6E4E-9035-4E984BA7AA34}"/>
              </a:ext>
            </a:extLst>
          </p:cNvPr>
          <p:cNvGrpSpPr/>
          <p:nvPr/>
        </p:nvGrpSpPr>
        <p:grpSpPr>
          <a:xfrm>
            <a:off x="5574066" y="2358707"/>
            <a:ext cx="2332690" cy="2543782"/>
            <a:chOff x="5574066" y="2358707"/>
            <a:chExt cx="2332690" cy="25437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275560-C86A-B54D-BD4F-4B7C3B30B3B4}"/>
                </a:ext>
              </a:extLst>
            </p:cNvPr>
            <p:cNvGrpSpPr/>
            <p:nvPr/>
          </p:nvGrpSpPr>
          <p:grpSpPr>
            <a:xfrm>
              <a:off x="5574066" y="2358707"/>
              <a:ext cx="2332690" cy="2543782"/>
              <a:chOff x="913053" y="3478224"/>
              <a:chExt cx="2332690" cy="254378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2B1877-E905-4847-9412-FEDA34526086}"/>
                  </a:ext>
                </a:extLst>
              </p:cNvPr>
              <p:cNvSpPr txBox="1"/>
              <p:nvPr/>
            </p:nvSpPr>
            <p:spPr>
              <a:xfrm>
                <a:off x="913053" y="3478224"/>
                <a:ext cx="2332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Reaction</a:t>
                </a:r>
              </a:p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J: A + B -&gt; C; k*A*B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B5B56-4686-BA42-9802-A664A65149F5}"/>
                  </a:ext>
                </a:extLst>
              </p:cNvPr>
              <p:cNvSpPr txBox="1"/>
              <p:nvPr/>
            </p:nvSpPr>
            <p:spPr>
              <a:xfrm rot="16200000">
                <a:off x="1492726" y="3461718"/>
                <a:ext cx="52770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{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D0EA2-1ADA-E140-B2B0-A8DE103E691E}"/>
                  </a:ext>
                </a:extLst>
              </p:cNvPr>
              <p:cNvSpPr txBox="1"/>
              <p:nvPr/>
            </p:nvSpPr>
            <p:spPr>
              <a:xfrm rot="5400000">
                <a:off x="1218790" y="4740629"/>
                <a:ext cx="1268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transfer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C41BF-A6A7-7E40-83F9-BD98298262FA}"/>
                  </a:ext>
                </a:extLst>
              </p:cNvPr>
              <p:cNvSpPr txBox="1"/>
              <p:nvPr/>
            </p:nvSpPr>
            <p:spPr>
              <a:xfrm rot="16200000">
                <a:off x="2620359" y="3649945"/>
                <a:ext cx="3898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{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315F65-1B80-A743-AA78-EF547705D443}"/>
                  </a:ext>
                </a:extLst>
              </p:cNvPr>
              <p:cNvSpPr txBox="1"/>
              <p:nvPr/>
            </p:nvSpPr>
            <p:spPr>
              <a:xfrm rot="5400000">
                <a:off x="1940741" y="4918979"/>
                <a:ext cx="1898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Kinetics (kinetics law)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5D171F-5058-3847-9FF7-D8154EC2E01A}"/>
                </a:ext>
              </a:extLst>
            </p:cNvPr>
            <p:cNvSpPr txBox="1"/>
            <p:nvPr/>
          </p:nvSpPr>
          <p:spPr>
            <a:xfrm rot="5400000">
              <a:off x="5197315" y="3176561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Reaction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C00B-ACB2-7447-A693-56CE3299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BioModels</a:t>
            </a:r>
            <a:r>
              <a:rPr lang="en-US" dirty="0"/>
              <a:t>: System Biology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90239-BD70-1E4A-89C9-6175DC7D7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6FFFC6-EDDD-2847-AD8F-1FD5BD76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1" y="1221896"/>
            <a:ext cx="6422720" cy="46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4F4-5CE4-954A-B050-0DAD0D24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Kinetics in </a:t>
            </a:r>
            <a:r>
              <a:rPr lang="en-US" dirty="0" err="1"/>
              <a:t>BioModels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15BC1-897D-994C-BA58-F62B81D4E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9F03FEE-53C6-9E46-8DE1-96206D5F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6" y="1186807"/>
            <a:ext cx="4952326" cy="273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EC327-D027-8A43-A564-712D4FB103E6}"/>
              </a:ext>
            </a:extLst>
          </p:cNvPr>
          <p:cNvSpPr txBox="1"/>
          <p:nvPr/>
        </p:nvSpPr>
        <p:spPr>
          <a:xfrm rot="5400000">
            <a:off x="436977" y="4135032"/>
            <a:ext cx="851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DBE085-01D2-1B4C-BFE3-FA04AF870AC4}"/>
              </a:ext>
            </a:extLst>
          </p:cNvPr>
          <p:cNvSpPr/>
          <p:nvPr/>
        </p:nvSpPr>
        <p:spPr>
          <a:xfrm>
            <a:off x="4224047" y="1186806"/>
            <a:ext cx="914400" cy="1176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1895E-BA24-9641-B9EE-3FF12C71F107}"/>
              </a:ext>
            </a:extLst>
          </p:cNvPr>
          <p:cNvSpPr txBox="1"/>
          <p:nvPr/>
        </p:nvSpPr>
        <p:spPr>
          <a:xfrm>
            <a:off x="4180949" y="114634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FEBE-030E-5340-9BCA-483629326294}"/>
              </a:ext>
            </a:extLst>
          </p:cNvPr>
          <p:cNvSpPr txBox="1"/>
          <p:nvPr/>
        </p:nvSpPr>
        <p:spPr>
          <a:xfrm>
            <a:off x="4180949" y="169281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4A7B4-1B86-7048-8241-D5BFFBD08342}"/>
              </a:ext>
            </a:extLst>
          </p:cNvPr>
          <p:cNvSpPr txBox="1"/>
          <p:nvPr/>
        </p:nvSpPr>
        <p:spPr>
          <a:xfrm rot="5400000">
            <a:off x="811766" y="4203961"/>
            <a:ext cx="9893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C3847-564D-6748-B2B5-B86D2B374FCC}"/>
              </a:ext>
            </a:extLst>
          </p:cNvPr>
          <p:cNvSpPr txBox="1"/>
          <p:nvPr/>
        </p:nvSpPr>
        <p:spPr>
          <a:xfrm rot="5400000">
            <a:off x="992796" y="4517349"/>
            <a:ext cx="16161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r>
              <a:rPr lang="en-US" dirty="0"/>
              <a:t> w/mod.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E0889-E880-854B-88CC-3332A7CF3117}"/>
              </a:ext>
            </a:extLst>
          </p:cNvPr>
          <p:cNvSpPr txBox="1"/>
          <p:nvPr/>
        </p:nvSpPr>
        <p:spPr>
          <a:xfrm>
            <a:off x="5389905" y="1862243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frac. – other kinetics specified as a fraction</a:t>
            </a:r>
          </a:p>
          <a:p>
            <a:r>
              <a:rPr lang="en-US" dirty="0" err="1"/>
              <a:t>irrev</a:t>
            </a:r>
            <a:r>
              <a:rPr lang="en-US" dirty="0"/>
              <a:t>. – </a:t>
            </a:r>
            <a:r>
              <a:rPr lang="en-US" dirty="0" err="1"/>
              <a:t>irirreversible</a:t>
            </a:r>
            <a:endParaRPr lang="en-US" dirty="0"/>
          </a:p>
          <a:p>
            <a:r>
              <a:rPr lang="en-US" dirty="0" err="1"/>
              <a:t>m.a.</a:t>
            </a:r>
            <a:r>
              <a:rPr lang="en-US" dirty="0"/>
              <a:t> – mass action</a:t>
            </a:r>
          </a:p>
          <a:p>
            <a:r>
              <a:rPr lang="en-US" dirty="0" err="1"/>
              <a:t>m.m.</a:t>
            </a:r>
            <a:r>
              <a:rPr lang="en-US" dirty="0"/>
              <a:t> – Michaelis-Menten</a:t>
            </a:r>
          </a:p>
          <a:p>
            <a:r>
              <a:rPr lang="en-US" dirty="0"/>
              <a:t>mod. – moderator (e.g., enzyme)</a:t>
            </a:r>
          </a:p>
          <a:p>
            <a:r>
              <a:rPr lang="en-US" dirty="0"/>
              <a:t>rev. – reversible reaction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26A2-2A40-F84F-A8B0-B10E8E4BF178}"/>
              </a:ext>
            </a:extLst>
          </p:cNvPr>
          <p:cNvSpPr txBox="1"/>
          <p:nvPr/>
        </p:nvSpPr>
        <p:spPr>
          <a:xfrm rot="5400000">
            <a:off x="1811684" y="4149459"/>
            <a:ext cx="8803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773D3-9AF0-6B4C-8DEA-5A5CB37B3941}"/>
              </a:ext>
            </a:extLst>
          </p:cNvPr>
          <p:cNvSpPr txBox="1"/>
          <p:nvPr/>
        </p:nvSpPr>
        <p:spPr>
          <a:xfrm rot="5400000">
            <a:off x="3423143" y="4000380"/>
            <a:ext cx="5822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m.m.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280FC-689F-D84C-882F-FD83AF7724CC}"/>
              </a:ext>
            </a:extLst>
          </p:cNvPr>
          <p:cNvSpPr txBox="1"/>
          <p:nvPr/>
        </p:nvSpPr>
        <p:spPr>
          <a:xfrm rot="5400000">
            <a:off x="4385313" y="3975534"/>
            <a:ext cx="5325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C9665-040C-CA4F-BC5A-CE19C4F51A2F}"/>
              </a:ext>
            </a:extLst>
          </p:cNvPr>
          <p:cNvSpPr txBox="1"/>
          <p:nvPr/>
        </p:nvSpPr>
        <p:spPr>
          <a:xfrm rot="5400000">
            <a:off x="4469953" y="4334606"/>
            <a:ext cx="12506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classified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DC919E40-3DDA-2247-A054-B128B225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32960"/>
              </p:ext>
            </p:extLst>
          </p:nvPr>
        </p:nvGraphicFramePr>
        <p:xfrm>
          <a:off x="5633284" y="3544311"/>
          <a:ext cx="3114193" cy="275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270">
                  <a:extLst>
                    <a:ext uri="{9D8B030D-6E8A-4147-A177-3AD203B41FA5}">
                      <a16:colId xmlns:a16="http://schemas.microsoft.com/office/drawing/2014/main" val="2575800771"/>
                    </a:ext>
                  </a:extLst>
                </a:gridCol>
                <a:gridCol w="2232923">
                  <a:extLst>
                    <a:ext uri="{9D8B030D-6E8A-4147-A177-3AD203B41FA5}">
                      <a16:colId xmlns:a16="http://schemas.microsoft.com/office/drawing/2014/main" val="1614922786"/>
                    </a:ext>
                  </a:extLst>
                </a:gridCol>
              </a:tblGrid>
              <a:tr h="353041">
                <a:tc>
                  <a:txBody>
                    <a:bodyPr/>
                    <a:lstStyle/>
                    <a:p>
                      <a:r>
                        <a:rPr lang="en-US" sz="1200" dirty="0"/>
                        <a:t>Kinetics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7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-&gt; S;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 B; 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r>
                        <a:rPr lang="en-US" sz="1200" dirty="0"/>
                        <a:t> w/mod.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-&gt;B; E*k*A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rev.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</a:t>
                      </a:r>
                      <a:r>
                        <a:rPr lang="en-US" sz="1200" dirty="0">
                          <a:sym typeface="Wingdings" pitchFamily="2" charset="2"/>
                        </a:rPr>
                        <a:t> B;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kf</a:t>
                      </a:r>
                      <a:r>
                        <a:rPr lang="en-US" sz="1200" dirty="0">
                          <a:sym typeface="Wingdings" pitchFamily="2" charset="2"/>
                        </a:rPr>
                        <a:t>*A –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kr</a:t>
                      </a:r>
                      <a:r>
                        <a:rPr lang="en-US" sz="1200" dirty="0">
                          <a:sym typeface="Wingdings" pitchFamily="2" charset="2"/>
                        </a:rPr>
                        <a:t>*B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m.m.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 -&gt; P; v*S/(k +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5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frac.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B -&gt; P; (A/k1) + (B/k2)/ ((A/k1) + (B/k2) + (P/k3))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25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3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26A-FCFC-2B4A-BD59-B51B65A5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40D76-206A-F84C-9966-B60AB05DB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A6E5E-6BD2-024F-94FB-787E0397074F}"/>
              </a:ext>
            </a:extLst>
          </p:cNvPr>
          <p:cNvSpPr/>
          <p:nvPr/>
        </p:nvSpPr>
        <p:spPr>
          <a:xfrm>
            <a:off x="335820" y="2280950"/>
            <a:ext cx="8639502" cy="43396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B632C-8569-8E45-B62F-4A1753559675}"/>
              </a:ext>
            </a:extLst>
          </p:cNvPr>
          <p:cNvGrpSpPr/>
          <p:nvPr/>
        </p:nvGrpSpPr>
        <p:grpSpPr>
          <a:xfrm>
            <a:off x="6213099" y="208684"/>
            <a:ext cx="2702965" cy="1749285"/>
            <a:chOff x="1092200" y="938676"/>
            <a:chExt cx="6959600" cy="4808074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628E7DC-2F60-B54E-BF81-EF273645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CF6F7-1AB0-0243-A493-F9C45DFC8F1B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02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2BA-BC89-4842-9A41-46570069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60A02-8DD6-A746-B5A5-7AC3E73E9C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43B7A-0FB9-D642-9EDF-8CE5377B80F3}"/>
              </a:ext>
            </a:extLst>
          </p:cNvPr>
          <p:cNvSpPr/>
          <p:nvPr/>
        </p:nvSpPr>
        <p:spPr>
          <a:xfrm>
            <a:off x="64737" y="4087874"/>
            <a:ext cx="8804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compartment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IR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IRS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Akt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mTORC1 in compartment_, pmTORC1 in compartment_, mTORC2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pmTORC2 in compartment_, imTORC2 in compartment_, mTORC1_DEPTOR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mTORC2_DEPTOR in compartment_, DEPTOR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The Learning Zone: The Living Animal">
            <a:extLst>
              <a:ext uri="{FF2B5EF4-FFF2-40B4-BE49-F238E27FC236}">
                <a16:creationId xmlns:a16="http://schemas.microsoft.com/office/drawing/2014/main" id="{F55D3A79-1B9C-3044-BD92-78E0B3BC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04" y="1391829"/>
            <a:ext cx="3911843" cy="19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878649-94A0-C444-B89E-D7C285EC8DAF}"/>
              </a:ext>
            </a:extLst>
          </p:cNvPr>
          <p:cNvGrpSpPr/>
          <p:nvPr/>
        </p:nvGrpSpPr>
        <p:grpSpPr>
          <a:xfrm>
            <a:off x="920908" y="1468168"/>
            <a:ext cx="2702965" cy="1749285"/>
            <a:chOff x="1092200" y="938676"/>
            <a:chExt cx="6959600" cy="4808074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925C02BF-4F7F-594B-9E58-3A8B21C4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58660-7F96-4048-BFB2-6DB41A39D8F9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8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1549</Words>
  <Application>Microsoft Macintosh PowerPoint</Application>
  <PresentationFormat>On-screen Show (4:3)</PresentationFormat>
  <Paragraphs>177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Cambria Math</vt:lpstr>
      <vt:lpstr>Arial</vt:lpstr>
      <vt:lpstr>Wingdings</vt:lpstr>
      <vt:lpstr>Courier New</vt:lpstr>
      <vt:lpstr>Office Theme</vt:lpstr>
      <vt:lpstr>BIOE 498 / BIOE 599  Advanced Biological Control Systems   Lecture 2: Modeling Reaction Networks </vt:lpstr>
      <vt:lpstr>Agenda</vt:lpstr>
      <vt:lpstr>Detailed Metabolic Network</vt:lpstr>
      <vt:lpstr>An Example: mTOR Signaling</vt:lpstr>
      <vt:lpstr>PowerPoint Presentation</vt:lpstr>
      <vt:lpstr>BioModels: System Biology Models</vt:lpstr>
      <vt:lpstr>Characterization of Kinetics in BioModels</vt:lpstr>
      <vt:lpstr>mTOR Reactions</vt:lpstr>
      <vt:lpstr>Compartments</vt:lpstr>
      <vt:lpstr>From Reaction Network to System of ODEs</vt:lpstr>
      <vt:lpstr>Example of Converting Reactions Network to 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179</cp:revision>
  <dcterms:created xsi:type="dcterms:W3CDTF">2008-11-04T22:35:39Z</dcterms:created>
  <dcterms:modified xsi:type="dcterms:W3CDTF">2022-03-30T21:11:49Z</dcterms:modified>
</cp:coreProperties>
</file>